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7" r:id="rId2"/>
    <p:sldId id="292" r:id="rId3"/>
    <p:sldId id="280" r:id="rId4"/>
    <p:sldId id="281" r:id="rId5"/>
    <p:sldId id="294" r:id="rId6"/>
    <p:sldId id="307" r:id="rId7"/>
    <p:sldId id="293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95" r:id="rId26"/>
    <p:sldId id="296" r:id="rId27"/>
    <p:sldId id="297" r:id="rId28"/>
    <p:sldId id="298" r:id="rId29"/>
    <p:sldId id="299" r:id="rId30"/>
    <p:sldId id="300" r:id="rId31"/>
    <p:sldId id="301" r:id="rId32"/>
    <p:sldId id="282" r:id="rId33"/>
    <p:sldId id="286" r:id="rId34"/>
    <p:sldId id="304" r:id="rId35"/>
    <p:sldId id="288" r:id="rId36"/>
    <p:sldId id="289" r:id="rId37"/>
    <p:sldId id="290" r:id="rId38"/>
    <p:sldId id="291" r:id="rId39"/>
    <p:sldId id="302" r:id="rId40"/>
    <p:sldId id="305" r:id="rId41"/>
    <p:sldId id="306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94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CEDEE1-BDBA-42A5-9336-F68FA108879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2330C51-83A9-4586-B54A-33850EC6BBFF}">
      <dgm:prSet/>
      <dgm:spPr/>
      <dgm:t>
        <a:bodyPr/>
        <a:lstStyle/>
        <a:p>
          <a:r>
            <a:rPr lang="en-US"/>
            <a:t>Can be called in code just as args[some index] or iterated over in some sort of loop.</a:t>
          </a:r>
        </a:p>
      </dgm:t>
    </dgm:pt>
    <dgm:pt modelId="{F8523578-72F0-4A9B-BE4B-B981F9A01F36}" type="parTrans" cxnId="{F55830C6-9705-40E6-ADCF-10CA101C73BD}">
      <dgm:prSet/>
      <dgm:spPr/>
      <dgm:t>
        <a:bodyPr/>
        <a:lstStyle/>
        <a:p>
          <a:endParaRPr lang="en-US"/>
        </a:p>
      </dgm:t>
    </dgm:pt>
    <dgm:pt modelId="{4FF7C70B-D7D9-4CE0-9B21-15C15BF3854C}" type="sibTrans" cxnId="{F55830C6-9705-40E6-ADCF-10CA101C73BD}">
      <dgm:prSet/>
      <dgm:spPr/>
      <dgm:t>
        <a:bodyPr/>
        <a:lstStyle/>
        <a:p>
          <a:endParaRPr lang="en-US"/>
        </a:p>
      </dgm:t>
    </dgm:pt>
    <dgm:pt modelId="{069EE19D-2E19-E84E-878D-2276D2777008}" type="pres">
      <dgm:prSet presAssocID="{F3CEDEE1-BDBA-42A5-9336-F68FA108879B}" presName="linear" presStyleCnt="0">
        <dgm:presLayoutVars>
          <dgm:animLvl val="lvl"/>
          <dgm:resizeHandles val="exact"/>
        </dgm:presLayoutVars>
      </dgm:prSet>
      <dgm:spPr/>
    </dgm:pt>
    <dgm:pt modelId="{ECA4B07A-EBC2-8040-9EF7-9EF1E2EAC710}" type="pres">
      <dgm:prSet presAssocID="{C2330C51-83A9-4586-B54A-33850EC6BBFF}" presName="parentText" presStyleLbl="node1" presStyleIdx="0" presStyleCnt="1" custScaleY="26209">
        <dgm:presLayoutVars>
          <dgm:chMax val="0"/>
          <dgm:bulletEnabled val="1"/>
        </dgm:presLayoutVars>
      </dgm:prSet>
      <dgm:spPr/>
    </dgm:pt>
  </dgm:ptLst>
  <dgm:cxnLst>
    <dgm:cxn modelId="{A74821AD-D4B6-EA40-B558-7C24E32FBA34}" type="presOf" srcId="{C2330C51-83A9-4586-B54A-33850EC6BBFF}" destId="{ECA4B07A-EBC2-8040-9EF7-9EF1E2EAC710}" srcOrd="0" destOrd="0" presId="urn:microsoft.com/office/officeart/2005/8/layout/vList2"/>
    <dgm:cxn modelId="{F55830C6-9705-40E6-ADCF-10CA101C73BD}" srcId="{F3CEDEE1-BDBA-42A5-9336-F68FA108879B}" destId="{C2330C51-83A9-4586-B54A-33850EC6BBFF}" srcOrd="0" destOrd="0" parTransId="{F8523578-72F0-4A9B-BE4B-B981F9A01F36}" sibTransId="{4FF7C70B-D7D9-4CE0-9B21-15C15BF3854C}"/>
    <dgm:cxn modelId="{FD271FE7-32C9-F742-942F-5B3272206279}" type="presOf" srcId="{F3CEDEE1-BDBA-42A5-9336-F68FA108879B}" destId="{069EE19D-2E19-E84E-878D-2276D2777008}" srcOrd="0" destOrd="0" presId="urn:microsoft.com/office/officeart/2005/8/layout/vList2"/>
    <dgm:cxn modelId="{FD61BC3C-B5BD-D943-8184-B224F3087660}" type="presParOf" srcId="{069EE19D-2E19-E84E-878D-2276D2777008}" destId="{ECA4B07A-EBC2-8040-9EF7-9EF1E2EAC71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CEDEE1-BDBA-42A5-9336-F68FA108879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2330C51-83A9-4586-B54A-33850EC6BBFF}">
      <dgm:prSet/>
      <dgm:spPr/>
      <dgm:t>
        <a:bodyPr/>
        <a:lstStyle/>
        <a:p>
          <a:r>
            <a:rPr lang="en-US"/>
            <a:t>Can be called in code just as args[some index] or iterated over in some sort of loop.</a:t>
          </a:r>
        </a:p>
      </dgm:t>
    </dgm:pt>
    <dgm:pt modelId="{F8523578-72F0-4A9B-BE4B-B981F9A01F36}" type="parTrans" cxnId="{F55830C6-9705-40E6-ADCF-10CA101C73BD}">
      <dgm:prSet/>
      <dgm:spPr/>
      <dgm:t>
        <a:bodyPr/>
        <a:lstStyle/>
        <a:p>
          <a:endParaRPr lang="en-US"/>
        </a:p>
      </dgm:t>
    </dgm:pt>
    <dgm:pt modelId="{4FF7C70B-D7D9-4CE0-9B21-15C15BF3854C}" type="sibTrans" cxnId="{F55830C6-9705-40E6-ADCF-10CA101C73BD}">
      <dgm:prSet/>
      <dgm:spPr/>
      <dgm:t>
        <a:bodyPr/>
        <a:lstStyle/>
        <a:p>
          <a:endParaRPr lang="en-US"/>
        </a:p>
      </dgm:t>
    </dgm:pt>
    <dgm:pt modelId="{1805D57B-C402-466E-B83B-50D714D20D79}">
      <dgm:prSet/>
      <dgm:spPr/>
      <dgm:t>
        <a:bodyPr/>
        <a:lstStyle/>
        <a:p>
          <a:r>
            <a:rPr lang="en-US"/>
            <a:t>If empty and called will throw a runtime exception.</a:t>
          </a:r>
        </a:p>
      </dgm:t>
    </dgm:pt>
    <dgm:pt modelId="{0928E0BA-C812-406E-95E7-81F5544170E3}" type="parTrans" cxnId="{D41A0A96-7427-4B89-AB3A-DB53F268B5F8}">
      <dgm:prSet/>
      <dgm:spPr/>
      <dgm:t>
        <a:bodyPr/>
        <a:lstStyle/>
        <a:p>
          <a:endParaRPr lang="en-US"/>
        </a:p>
      </dgm:t>
    </dgm:pt>
    <dgm:pt modelId="{D608EF2E-94D6-4B68-A046-B464F2223E46}" type="sibTrans" cxnId="{D41A0A96-7427-4B89-AB3A-DB53F268B5F8}">
      <dgm:prSet/>
      <dgm:spPr/>
      <dgm:t>
        <a:bodyPr/>
        <a:lstStyle/>
        <a:p>
          <a:endParaRPr lang="en-US"/>
        </a:p>
      </dgm:t>
    </dgm:pt>
    <dgm:pt modelId="{069EE19D-2E19-E84E-878D-2276D2777008}" type="pres">
      <dgm:prSet presAssocID="{F3CEDEE1-BDBA-42A5-9336-F68FA108879B}" presName="linear" presStyleCnt="0">
        <dgm:presLayoutVars>
          <dgm:animLvl val="lvl"/>
          <dgm:resizeHandles val="exact"/>
        </dgm:presLayoutVars>
      </dgm:prSet>
      <dgm:spPr/>
    </dgm:pt>
    <dgm:pt modelId="{ECA4B07A-EBC2-8040-9EF7-9EF1E2EAC710}" type="pres">
      <dgm:prSet presAssocID="{C2330C51-83A9-4586-B54A-33850EC6BBF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5019E28-F081-7F43-BC3F-CC255F1FD54E}" type="pres">
      <dgm:prSet presAssocID="{4FF7C70B-D7D9-4CE0-9B21-15C15BF3854C}" presName="spacer" presStyleCnt="0"/>
      <dgm:spPr/>
    </dgm:pt>
    <dgm:pt modelId="{A38C7BB6-BCBF-2E4C-933E-66DA58DD42FC}" type="pres">
      <dgm:prSet presAssocID="{1805D57B-C402-466E-B83B-50D714D20D79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3D5607C-75DF-414E-8EE9-07D2956AD6CB}" type="presOf" srcId="{1805D57B-C402-466E-B83B-50D714D20D79}" destId="{A38C7BB6-BCBF-2E4C-933E-66DA58DD42FC}" srcOrd="0" destOrd="0" presId="urn:microsoft.com/office/officeart/2005/8/layout/vList2"/>
    <dgm:cxn modelId="{D41A0A96-7427-4B89-AB3A-DB53F268B5F8}" srcId="{F3CEDEE1-BDBA-42A5-9336-F68FA108879B}" destId="{1805D57B-C402-466E-B83B-50D714D20D79}" srcOrd="1" destOrd="0" parTransId="{0928E0BA-C812-406E-95E7-81F5544170E3}" sibTransId="{D608EF2E-94D6-4B68-A046-B464F2223E46}"/>
    <dgm:cxn modelId="{A74821AD-D4B6-EA40-B558-7C24E32FBA34}" type="presOf" srcId="{C2330C51-83A9-4586-B54A-33850EC6BBFF}" destId="{ECA4B07A-EBC2-8040-9EF7-9EF1E2EAC710}" srcOrd="0" destOrd="0" presId="urn:microsoft.com/office/officeart/2005/8/layout/vList2"/>
    <dgm:cxn modelId="{F55830C6-9705-40E6-ADCF-10CA101C73BD}" srcId="{F3CEDEE1-BDBA-42A5-9336-F68FA108879B}" destId="{C2330C51-83A9-4586-B54A-33850EC6BBFF}" srcOrd="0" destOrd="0" parTransId="{F8523578-72F0-4A9B-BE4B-B981F9A01F36}" sibTransId="{4FF7C70B-D7D9-4CE0-9B21-15C15BF3854C}"/>
    <dgm:cxn modelId="{FD271FE7-32C9-F742-942F-5B3272206279}" type="presOf" srcId="{F3CEDEE1-BDBA-42A5-9336-F68FA108879B}" destId="{069EE19D-2E19-E84E-878D-2276D2777008}" srcOrd="0" destOrd="0" presId="urn:microsoft.com/office/officeart/2005/8/layout/vList2"/>
    <dgm:cxn modelId="{FD61BC3C-B5BD-D943-8184-B224F3087660}" type="presParOf" srcId="{069EE19D-2E19-E84E-878D-2276D2777008}" destId="{ECA4B07A-EBC2-8040-9EF7-9EF1E2EAC710}" srcOrd="0" destOrd="0" presId="urn:microsoft.com/office/officeart/2005/8/layout/vList2"/>
    <dgm:cxn modelId="{2CEFA252-277B-934D-867F-BE030E894F5D}" type="presParOf" srcId="{069EE19D-2E19-E84E-878D-2276D2777008}" destId="{45019E28-F081-7F43-BC3F-CC255F1FD54E}" srcOrd="1" destOrd="0" presId="urn:microsoft.com/office/officeart/2005/8/layout/vList2"/>
    <dgm:cxn modelId="{FFBEFD89-12BA-6F4A-A2AF-AF34795DDE02}" type="presParOf" srcId="{069EE19D-2E19-E84E-878D-2276D2777008}" destId="{A38C7BB6-BCBF-2E4C-933E-66DA58DD42F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C7CD6B-3AD9-48DD-BCC4-2F14EFBA77C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44345E8-85AE-4AF8-B9D6-67039C587AEE}">
      <dgm:prSet/>
      <dgm:spPr/>
      <dgm:t>
        <a:bodyPr/>
        <a:lstStyle/>
        <a:p>
          <a:r>
            <a:rPr lang="en-US"/>
            <a:t>Can be called in code just as args[some index] or iterated over in some sort of loop.</a:t>
          </a:r>
        </a:p>
      </dgm:t>
    </dgm:pt>
    <dgm:pt modelId="{402191F8-8818-46CB-8B03-80CE4EDEAF89}" type="parTrans" cxnId="{64F28124-63F7-4E87-A22B-B955C9DB3C26}">
      <dgm:prSet/>
      <dgm:spPr/>
      <dgm:t>
        <a:bodyPr/>
        <a:lstStyle/>
        <a:p>
          <a:endParaRPr lang="en-US"/>
        </a:p>
      </dgm:t>
    </dgm:pt>
    <dgm:pt modelId="{182F0A90-FBC8-40DB-91C7-A97623965F27}" type="sibTrans" cxnId="{64F28124-63F7-4E87-A22B-B955C9DB3C26}">
      <dgm:prSet/>
      <dgm:spPr/>
      <dgm:t>
        <a:bodyPr/>
        <a:lstStyle/>
        <a:p>
          <a:endParaRPr lang="en-US"/>
        </a:p>
      </dgm:t>
    </dgm:pt>
    <dgm:pt modelId="{7F5C146E-CE30-4707-B376-A68F10086B54}">
      <dgm:prSet/>
      <dgm:spPr/>
      <dgm:t>
        <a:bodyPr/>
        <a:lstStyle/>
        <a:p>
          <a:r>
            <a:rPr lang="en-US"/>
            <a:t>If empty and called will throw a runtime exception.</a:t>
          </a:r>
        </a:p>
      </dgm:t>
    </dgm:pt>
    <dgm:pt modelId="{EA8F2FDA-8989-4F47-8FFB-204312CBCFB8}" type="parTrans" cxnId="{F2822ABC-BF65-40ED-A720-750A0BD32632}">
      <dgm:prSet/>
      <dgm:spPr/>
      <dgm:t>
        <a:bodyPr/>
        <a:lstStyle/>
        <a:p>
          <a:endParaRPr lang="en-US"/>
        </a:p>
      </dgm:t>
    </dgm:pt>
    <dgm:pt modelId="{81DE52AD-6211-49E9-99A8-EAEAF29379A9}" type="sibTrans" cxnId="{F2822ABC-BF65-40ED-A720-750A0BD32632}">
      <dgm:prSet/>
      <dgm:spPr/>
      <dgm:t>
        <a:bodyPr/>
        <a:lstStyle/>
        <a:p>
          <a:endParaRPr lang="en-US"/>
        </a:p>
      </dgm:t>
    </dgm:pt>
    <dgm:pt modelId="{A301F446-03E9-4014-9D0C-A7E51F749290}">
      <dgm:prSet/>
      <dgm:spPr/>
      <dgm:t>
        <a:bodyPr/>
        <a:lstStyle/>
        <a:p>
          <a:r>
            <a:rPr lang="en-US"/>
            <a:t>Uses spaces to separate and can be chunked with quotes.</a:t>
          </a:r>
        </a:p>
      </dgm:t>
    </dgm:pt>
    <dgm:pt modelId="{EDDF0DA1-12E0-4EEF-9320-FA6C53655228}" type="parTrans" cxnId="{D0867B18-BFB0-4B98-B15A-FBCFA9C4F174}">
      <dgm:prSet/>
      <dgm:spPr/>
      <dgm:t>
        <a:bodyPr/>
        <a:lstStyle/>
        <a:p>
          <a:endParaRPr lang="en-US"/>
        </a:p>
      </dgm:t>
    </dgm:pt>
    <dgm:pt modelId="{CB43EE42-6F14-4872-9770-7CDB0B1C1260}" type="sibTrans" cxnId="{D0867B18-BFB0-4B98-B15A-FBCFA9C4F174}">
      <dgm:prSet/>
      <dgm:spPr/>
      <dgm:t>
        <a:bodyPr/>
        <a:lstStyle/>
        <a:p>
          <a:endParaRPr lang="en-US"/>
        </a:p>
      </dgm:t>
    </dgm:pt>
    <dgm:pt modelId="{766043F2-BFE4-544D-80DE-F9CB0A2E92AD}" type="pres">
      <dgm:prSet presAssocID="{7FC7CD6B-3AD9-48DD-BCC4-2F14EFBA77CE}" presName="linear" presStyleCnt="0">
        <dgm:presLayoutVars>
          <dgm:animLvl val="lvl"/>
          <dgm:resizeHandles val="exact"/>
        </dgm:presLayoutVars>
      </dgm:prSet>
      <dgm:spPr/>
    </dgm:pt>
    <dgm:pt modelId="{09F0881C-0AC4-E24D-8BEA-74D1E298D78C}" type="pres">
      <dgm:prSet presAssocID="{A44345E8-85AE-4AF8-B9D6-67039C587AE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BB6DD63-3A9B-524F-A65F-F2E8E72FCDA6}" type="pres">
      <dgm:prSet presAssocID="{182F0A90-FBC8-40DB-91C7-A97623965F27}" presName="spacer" presStyleCnt="0"/>
      <dgm:spPr/>
    </dgm:pt>
    <dgm:pt modelId="{58A6F764-C5BE-C04A-A012-47070E26C242}" type="pres">
      <dgm:prSet presAssocID="{7F5C146E-CE30-4707-B376-A68F10086B5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EC1F8E8-B480-6C44-9685-081E48DE4CEC}" type="pres">
      <dgm:prSet presAssocID="{81DE52AD-6211-49E9-99A8-EAEAF29379A9}" presName="spacer" presStyleCnt="0"/>
      <dgm:spPr/>
    </dgm:pt>
    <dgm:pt modelId="{9D878362-C266-3449-A7FC-AD343C0CFC81}" type="pres">
      <dgm:prSet presAssocID="{A301F446-03E9-4014-9D0C-A7E51F74929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0867B18-BFB0-4B98-B15A-FBCFA9C4F174}" srcId="{7FC7CD6B-3AD9-48DD-BCC4-2F14EFBA77CE}" destId="{A301F446-03E9-4014-9D0C-A7E51F749290}" srcOrd="2" destOrd="0" parTransId="{EDDF0DA1-12E0-4EEF-9320-FA6C53655228}" sibTransId="{CB43EE42-6F14-4872-9770-7CDB0B1C1260}"/>
    <dgm:cxn modelId="{64F28124-63F7-4E87-A22B-B955C9DB3C26}" srcId="{7FC7CD6B-3AD9-48DD-BCC4-2F14EFBA77CE}" destId="{A44345E8-85AE-4AF8-B9D6-67039C587AEE}" srcOrd="0" destOrd="0" parTransId="{402191F8-8818-46CB-8B03-80CE4EDEAF89}" sibTransId="{182F0A90-FBC8-40DB-91C7-A97623965F27}"/>
    <dgm:cxn modelId="{1A09D96B-960B-AE43-9F4A-F4B4FE0D1372}" type="presOf" srcId="{7FC7CD6B-3AD9-48DD-BCC4-2F14EFBA77CE}" destId="{766043F2-BFE4-544D-80DE-F9CB0A2E92AD}" srcOrd="0" destOrd="0" presId="urn:microsoft.com/office/officeart/2005/8/layout/vList2"/>
    <dgm:cxn modelId="{AF68D584-F91C-0948-9FED-C6494A726652}" type="presOf" srcId="{7F5C146E-CE30-4707-B376-A68F10086B54}" destId="{58A6F764-C5BE-C04A-A012-47070E26C242}" srcOrd="0" destOrd="0" presId="urn:microsoft.com/office/officeart/2005/8/layout/vList2"/>
    <dgm:cxn modelId="{E520879B-35C0-0C4F-BF7E-94053069026F}" type="presOf" srcId="{A301F446-03E9-4014-9D0C-A7E51F749290}" destId="{9D878362-C266-3449-A7FC-AD343C0CFC81}" srcOrd="0" destOrd="0" presId="urn:microsoft.com/office/officeart/2005/8/layout/vList2"/>
    <dgm:cxn modelId="{F2822ABC-BF65-40ED-A720-750A0BD32632}" srcId="{7FC7CD6B-3AD9-48DD-BCC4-2F14EFBA77CE}" destId="{7F5C146E-CE30-4707-B376-A68F10086B54}" srcOrd="1" destOrd="0" parTransId="{EA8F2FDA-8989-4F47-8FFB-204312CBCFB8}" sibTransId="{81DE52AD-6211-49E9-99A8-EAEAF29379A9}"/>
    <dgm:cxn modelId="{DEC4D1DB-0B09-0D4E-8343-9DD0B6F207F1}" type="presOf" srcId="{A44345E8-85AE-4AF8-B9D6-67039C587AEE}" destId="{09F0881C-0AC4-E24D-8BEA-74D1E298D78C}" srcOrd="0" destOrd="0" presId="urn:microsoft.com/office/officeart/2005/8/layout/vList2"/>
    <dgm:cxn modelId="{C2ABAB67-0BB3-034B-B123-51674B258196}" type="presParOf" srcId="{766043F2-BFE4-544D-80DE-F9CB0A2E92AD}" destId="{09F0881C-0AC4-E24D-8BEA-74D1E298D78C}" srcOrd="0" destOrd="0" presId="urn:microsoft.com/office/officeart/2005/8/layout/vList2"/>
    <dgm:cxn modelId="{C9753534-2B65-994B-A684-3A54A87F10A2}" type="presParOf" srcId="{766043F2-BFE4-544D-80DE-F9CB0A2E92AD}" destId="{BBB6DD63-3A9B-524F-A65F-F2E8E72FCDA6}" srcOrd="1" destOrd="0" presId="urn:microsoft.com/office/officeart/2005/8/layout/vList2"/>
    <dgm:cxn modelId="{3FC73DB5-AA8C-C84F-B05D-3866BEFF3567}" type="presParOf" srcId="{766043F2-BFE4-544D-80DE-F9CB0A2E92AD}" destId="{58A6F764-C5BE-C04A-A012-47070E26C242}" srcOrd="2" destOrd="0" presId="urn:microsoft.com/office/officeart/2005/8/layout/vList2"/>
    <dgm:cxn modelId="{3709011F-3CE8-594E-9209-A85D4DD5069C}" type="presParOf" srcId="{766043F2-BFE4-544D-80DE-F9CB0A2E92AD}" destId="{DEC1F8E8-B480-6C44-9685-081E48DE4CEC}" srcOrd="3" destOrd="0" presId="urn:microsoft.com/office/officeart/2005/8/layout/vList2"/>
    <dgm:cxn modelId="{EF5BAB2A-8E12-644D-8C15-702CD7472A0B}" type="presParOf" srcId="{766043F2-BFE4-544D-80DE-F9CB0A2E92AD}" destId="{9D878362-C266-3449-A7FC-AD343C0CFC8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A4B07A-EBC2-8040-9EF7-9EF1E2EAC710}">
      <dsp:nvSpPr>
        <dsp:cNvPr id="0" name=""/>
        <dsp:cNvSpPr/>
      </dsp:nvSpPr>
      <dsp:spPr>
        <a:xfrm>
          <a:off x="0" y="1775651"/>
          <a:ext cx="6364224" cy="196252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Can be called in code just as args[some index] or iterated over in some sort of loop.</a:t>
          </a:r>
        </a:p>
      </dsp:txBody>
      <dsp:txXfrm>
        <a:off x="95803" y="1871454"/>
        <a:ext cx="6172618" cy="17709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A4B07A-EBC2-8040-9EF7-9EF1E2EAC710}">
      <dsp:nvSpPr>
        <dsp:cNvPr id="0" name=""/>
        <dsp:cNvSpPr/>
      </dsp:nvSpPr>
      <dsp:spPr>
        <a:xfrm>
          <a:off x="0" y="669005"/>
          <a:ext cx="6364224" cy="203463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Can be called in code just as args[some index] or iterated over in some sort of loop.</a:t>
          </a:r>
        </a:p>
      </dsp:txBody>
      <dsp:txXfrm>
        <a:off x="99322" y="768327"/>
        <a:ext cx="6165580" cy="1835986"/>
      </dsp:txXfrm>
    </dsp:sp>
    <dsp:sp modelId="{A38C7BB6-BCBF-2E4C-933E-66DA58DD42FC}">
      <dsp:nvSpPr>
        <dsp:cNvPr id="0" name=""/>
        <dsp:cNvSpPr/>
      </dsp:nvSpPr>
      <dsp:spPr>
        <a:xfrm>
          <a:off x="0" y="2810196"/>
          <a:ext cx="6364224" cy="203463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If empty and called will throw a runtime exception.</a:t>
          </a:r>
        </a:p>
      </dsp:txBody>
      <dsp:txXfrm>
        <a:off x="99322" y="2909518"/>
        <a:ext cx="6165580" cy="18359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F0881C-0AC4-E24D-8BEA-74D1E298D78C}">
      <dsp:nvSpPr>
        <dsp:cNvPr id="0" name=""/>
        <dsp:cNvSpPr/>
      </dsp:nvSpPr>
      <dsp:spPr>
        <a:xfrm>
          <a:off x="0" y="25235"/>
          <a:ext cx="6364224" cy="17596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Can be called in code just as args[some index] or iterated over in some sort of loop.</a:t>
          </a:r>
        </a:p>
      </dsp:txBody>
      <dsp:txXfrm>
        <a:off x="85900" y="111135"/>
        <a:ext cx="6192424" cy="1587880"/>
      </dsp:txXfrm>
    </dsp:sp>
    <dsp:sp modelId="{58A6F764-C5BE-C04A-A012-47070E26C242}">
      <dsp:nvSpPr>
        <dsp:cNvPr id="0" name=""/>
        <dsp:cNvSpPr/>
      </dsp:nvSpPr>
      <dsp:spPr>
        <a:xfrm>
          <a:off x="0" y="1877076"/>
          <a:ext cx="6364224" cy="175968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If empty and called will throw a runtime exception.</a:t>
          </a:r>
        </a:p>
      </dsp:txBody>
      <dsp:txXfrm>
        <a:off x="85900" y="1962976"/>
        <a:ext cx="6192424" cy="1587880"/>
      </dsp:txXfrm>
    </dsp:sp>
    <dsp:sp modelId="{9D878362-C266-3449-A7FC-AD343C0CFC81}">
      <dsp:nvSpPr>
        <dsp:cNvPr id="0" name=""/>
        <dsp:cNvSpPr/>
      </dsp:nvSpPr>
      <dsp:spPr>
        <a:xfrm>
          <a:off x="0" y="3728916"/>
          <a:ext cx="6364224" cy="175968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Uses spaces to separate and can be chunked with quotes.</a:t>
          </a:r>
        </a:p>
      </dsp:txBody>
      <dsp:txXfrm>
        <a:off x="85900" y="3814816"/>
        <a:ext cx="6192424" cy="1587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F4DB0-3C08-324C-9F0B-98B45C5297E3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0C463-6182-574D-865E-CD3931A1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14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3b91bf23e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3b91bf23e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43b91bf23e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43b91bf23e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43b91bf23e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43b91bf23e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43b91bf23e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43b91bf23e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43b91bf23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43b91bf23e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43b91bf23e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43b91bf23e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43b91bf23e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43b91bf23e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3b91bf23e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43b91bf23e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43b91bf23e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43b91bf23e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43b91bf23e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43b91bf23e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7cfcfca785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7cfcfca785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43b91bf23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43b91bf23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43b91bf23e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43b91bf23e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43b91bf23e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43b91bf23e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43b91bf23e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43b91bf23e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7e2850464a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7e2850464a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7e2850464a_0_7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7e2850464a_0_7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>
          <a:extLst>
            <a:ext uri="{FF2B5EF4-FFF2-40B4-BE49-F238E27FC236}">
              <a16:creationId xmlns:a16="http://schemas.microsoft.com/office/drawing/2014/main" id="{CD327868-588D-22AD-6456-B1250C14D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7e69bc4fae_1_10:notes">
            <a:extLst>
              <a:ext uri="{FF2B5EF4-FFF2-40B4-BE49-F238E27FC236}">
                <a16:creationId xmlns:a16="http://schemas.microsoft.com/office/drawing/2014/main" id="{C9EB472A-56A2-1F40-EBD3-611D7364A4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7e69bc4fae_1_10:notes">
            <a:extLst>
              <a:ext uri="{FF2B5EF4-FFF2-40B4-BE49-F238E27FC236}">
                <a16:creationId xmlns:a16="http://schemas.microsoft.com/office/drawing/2014/main" id="{4EDE9F0E-BDFC-A873-2A50-6AC6AB88EA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8839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7e69bc4fae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7e69bc4fae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7e69bc4fae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7e69bc4fae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7e2850464a_0_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7e2850464a_0_7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42513bd63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42513bd63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7e2850464a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7e2850464a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>
          <a:extLst>
            <a:ext uri="{FF2B5EF4-FFF2-40B4-BE49-F238E27FC236}">
              <a16:creationId xmlns:a16="http://schemas.microsoft.com/office/drawing/2014/main" id="{661F52FE-AAFB-56DB-B64F-587747FF7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7e2850464a_0_787:notes">
            <a:extLst>
              <a:ext uri="{FF2B5EF4-FFF2-40B4-BE49-F238E27FC236}">
                <a16:creationId xmlns:a16="http://schemas.microsoft.com/office/drawing/2014/main" id="{9CAD235B-F98D-F434-DA97-63A161150C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7e2850464a_0_787:notes">
            <a:extLst>
              <a:ext uri="{FF2B5EF4-FFF2-40B4-BE49-F238E27FC236}">
                <a16:creationId xmlns:a16="http://schemas.microsoft.com/office/drawing/2014/main" id="{5DFE5862-3263-DF62-0C8F-8073BF8A2F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13997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e2850464a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7e2850464a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c06543f1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7c06543f1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7c06543f1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7c06543f1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3b91bf2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43b91bf23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3b91bf23e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43b91bf23e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3b91bf23e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3b91bf23e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7cfcfca785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7cfcfca785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905E3-7645-0152-125D-C77D0A5A3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BEE2DC-8DFB-ECE8-08F8-ABD9FCFE25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43E60-F874-288C-CFEC-4C8BF8A9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67F87-4DDD-866A-E083-C5B97A17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74646-6FE5-FC4C-AB3A-18071E409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78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C3B7B-225D-A77A-E130-C820BE540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20719-AFDC-AF2D-594C-94D655410D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2CE56-D226-124D-60A2-008468170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67E80-38D5-D234-44B0-52BE627E5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C18C0-3A18-BCD2-040F-4CEA76ABF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8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E72874-6A32-7604-F12E-5FD0FF265A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A6B5B2-733B-8B39-6A88-A0695C397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94AE2-57AC-2CB7-03CA-528335F75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5FF75-774E-2138-0E8A-4C406D2C7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E5C7D-E496-0918-22D3-36671B84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08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48021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AE862-9D03-6DDE-8DC8-C7265B484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A2BB0-7983-AD56-8912-45060A305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13ACA-C114-9D35-FDC4-B9608138E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AB853-840F-3B8B-8749-0B662511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7E253-AEAB-84E0-97D6-D3CD5A329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201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2F438-2182-08BD-AEE5-89580BE6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EEADD-C418-0D14-AFA9-DC3E6CF10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DD169-CC7A-6CBA-61B3-34472353F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2D012-4CAA-1610-6E19-B4C653206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ED1D6-B152-9410-4DE6-326665CDA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429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9ECBC-590D-8202-B310-CDF1F7BA4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2C4FA-DD77-517C-C97F-C7B2A709CC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77CB8F-AF22-0661-F735-D83E599AA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669D5D-67CB-A9FD-FA73-E05D073F5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1C15F6-4330-B3C6-255B-EC85DEB6A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59B40-C330-0ADA-84C0-4722A2E3B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552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65067-E0D7-8189-882C-AB2370AA2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28B68-7B58-40E2-BB78-D89BA1406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68D920-6EB3-4790-4EA1-76E0924B0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AADA2-3A90-5731-04BC-67730E1EFA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53B0F5-E931-421F-18D8-76FAEBC5EC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7A7ED5-8E76-581D-BBD0-C04BB0C4E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4BEB35-CF19-CFDF-B0A8-1155ECD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3D563-1582-864F-C3E6-4D4133C82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071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547FB-30A7-B115-DB4B-8006E0F22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9D3D52-4829-0A5A-6994-AD74DF1AF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F1E28F-39B9-FC0A-CD7B-D1A006C9E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B4878A-44B0-83E6-0652-3C66126CA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74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942B41-D448-5675-1776-A150877F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B9E433-B043-869A-5DB6-B5B7AA857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3BF3B-3ED1-CE48-2318-C9EF901D1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10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D90B2-33D2-5BC1-C47E-08188072B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867BE-6DF4-9D00-B9C2-7CC0B7431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283CB-A710-015F-820F-D60CBC820B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C11DE-D150-BD83-3320-6660542CB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ADB044-BE17-1CA7-C14D-64842893F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25D5E5-D6B2-658D-09EB-EC4F4E0E8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13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0CB5-D008-3B2A-0A3A-51ACD9DF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C4D467-4EFA-26E3-09B5-3CFFE36664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74FC10-BB86-BCE5-CB6C-FEA05851B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807B6-66FB-DCD8-7D70-950B973DB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39EAC-58BC-3183-8E7A-8C845762B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893834-DF1C-BA29-0BF9-0D970D6BF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973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1ECBDA-2C74-ABE4-5967-29D7081C4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39E8CA-0FE9-2E54-CA7B-D4A6FC151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749F3-99AF-B20C-049C-D238423F8F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1E4D3E-24E7-B142-83B0-B812978A9EE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CE420-A9C1-361E-D3C6-6B099B23EE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53C81-9C48-0E59-C053-C4EDD1787E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01B0D1-BC2D-D64B-951F-B4CC8AD2C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236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00" y="992767"/>
            <a:ext cx="11360800" cy="39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Arrays, Loops,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>
              <a:spcBef>
                <a:spcPts val="0"/>
              </a:spcBef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&amp;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>
              <a:spcBef>
                <a:spcPts val="0"/>
              </a:spcBef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Command Line </a:t>
            </a:r>
            <a:r>
              <a:rPr lang="en" b="1" dirty="0" err="1">
                <a:latin typeface="Merriweather"/>
                <a:ea typeface="Merriweather"/>
                <a:cs typeface="Merriweather"/>
                <a:sym typeface="Merriweather"/>
              </a:rPr>
              <a:t>Args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sp>
        <p:nvSpPr>
          <p:cNvPr id="134" name="Google Shape;134;p3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 more refined, count based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5" name="Google Shape;1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333" y="15366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sp>
        <p:nvSpPr>
          <p:cNvPr id="141" name="Google Shape;141;p3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 more refined, count based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Good for keeping track of loop iteration while running.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2" name="Google Shape;1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333" y="15366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sp>
        <p:nvSpPr>
          <p:cNvPr id="148" name="Google Shape;148;p3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 more refined, count based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Good for keeping track of loop iteration while running.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Is just a combination of the same fundamental parts we used in the While Loop example.</a:t>
            </a:r>
            <a:endParaRPr/>
          </a:p>
        </p:txBody>
      </p:sp>
      <p:pic>
        <p:nvPicPr>
          <p:cNvPr id="149" name="Google Shape;1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333" y="15366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pic>
        <p:nvPicPr>
          <p:cNvPr id="155" name="Google Shape;15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949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6" name="Google Shape;15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767" y="15949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57" name="Google Shape;157;p33"/>
          <p:cNvSpPr/>
          <p:nvPr/>
        </p:nvSpPr>
        <p:spPr>
          <a:xfrm>
            <a:off x="1651333" y="3769000"/>
            <a:ext cx="1117200" cy="398400"/>
          </a:xfrm>
          <a:prstGeom prst="ellipse">
            <a:avLst/>
          </a:prstGeom>
          <a:noFill/>
          <a:ln w="19050" cap="flat" cmpd="sng">
            <a:solidFill>
              <a:srgbClr val="D5A6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pic>
        <p:nvPicPr>
          <p:cNvPr id="163" name="Google Shape;1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949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64" name="Google Shape;16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767" y="15949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65" name="Google Shape;165;p34"/>
          <p:cNvSpPr/>
          <p:nvPr/>
        </p:nvSpPr>
        <p:spPr>
          <a:xfrm>
            <a:off x="1651333" y="3769000"/>
            <a:ext cx="1117200" cy="398400"/>
          </a:xfrm>
          <a:prstGeom prst="ellipse">
            <a:avLst/>
          </a:prstGeom>
          <a:noFill/>
          <a:ln w="19050" cap="flat" cmpd="sng">
            <a:solidFill>
              <a:srgbClr val="D5A6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66" name="Google Shape;166;p34"/>
          <p:cNvSpPr/>
          <p:nvPr/>
        </p:nvSpPr>
        <p:spPr>
          <a:xfrm>
            <a:off x="8411400" y="4049900"/>
            <a:ext cx="1117200" cy="398400"/>
          </a:xfrm>
          <a:prstGeom prst="ellipse">
            <a:avLst/>
          </a:prstGeom>
          <a:noFill/>
          <a:ln w="19050" cap="flat" cmpd="sng">
            <a:solidFill>
              <a:srgbClr val="D5A6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pic>
        <p:nvPicPr>
          <p:cNvPr id="172" name="Google Shape;17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949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73" name="Google Shape;17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767" y="15949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74" name="Google Shape;174;p35"/>
          <p:cNvSpPr/>
          <p:nvPr/>
        </p:nvSpPr>
        <p:spPr>
          <a:xfrm>
            <a:off x="2218800" y="4206133"/>
            <a:ext cx="1244000" cy="3984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pic>
        <p:nvPicPr>
          <p:cNvPr id="180" name="Google Shape;1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949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81" name="Google Shape;18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767" y="15949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82" name="Google Shape;182;p36"/>
          <p:cNvSpPr/>
          <p:nvPr/>
        </p:nvSpPr>
        <p:spPr>
          <a:xfrm>
            <a:off x="2218800" y="4206133"/>
            <a:ext cx="1244000" cy="3984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83" name="Google Shape;183;p36"/>
          <p:cNvSpPr/>
          <p:nvPr/>
        </p:nvSpPr>
        <p:spPr>
          <a:xfrm>
            <a:off x="9382800" y="4059600"/>
            <a:ext cx="1574400" cy="3984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pic>
        <p:nvPicPr>
          <p:cNvPr id="189" name="Google Shape;18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949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90" name="Google Shape;19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767" y="15949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91" name="Google Shape;191;p37"/>
          <p:cNvSpPr/>
          <p:nvPr/>
        </p:nvSpPr>
        <p:spPr>
          <a:xfrm>
            <a:off x="1937133" y="4808367"/>
            <a:ext cx="773200" cy="3984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pic>
        <p:nvPicPr>
          <p:cNvPr id="197" name="Google Shape;19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949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98" name="Google Shape;19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767" y="15949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99" name="Google Shape;199;p38"/>
          <p:cNvSpPr/>
          <p:nvPr/>
        </p:nvSpPr>
        <p:spPr>
          <a:xfrm>
            <a:off x="1937133" y="4808367"/>
            <a:ext cx="773200" cy="3984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200" name="Google Shape;200;p38"/>
          <p:cNvSpPr/>
          <p:nvPr/>
        </p:nvSpPr>
        <p:spPr>
          <a:xfrm>
            <a:off x="10635867" y="4079833"/>
            <a:ext cx="773200" cy="3588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pic>
        <p:nvPicPr>
          <p:cNvPr id="206" name="Google Shape;20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949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07" name="Google Shape;20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767" y="15949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08" name="Google Shape;208;p39"/>
          <p:cNvSpPr/>
          <p:nvPr/>
        </p:nvSpPr>
        <p:spPr>
          <a:xfrm>
            <a:off x="1587433" y="3229800"/>
            <a:ext cx="2570000" cy="6848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209" name="Google Shape;209;p39"/>
          <p:cNvSpPr/>
          <p:nvPr/>
        </p:nvSpPr>
        <p:spPr>
          <a:xfrm>
            <a:off x="1907200" y="4438633"/>
            <a:ext cx="2570000" cy="6848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What We’ll Talk About Today</a:t>
            </a:r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82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Arrays</a:t>
            </a:r>
            <a:endParaRPr dirty="0"/>
          </a:p>
          <a:p>
            <a:pPr>
              <a:lnSpc>
                <a:spcPct val="200000"/>
              </a:lnSpc>
            </a:pPr>
            <a:r>
              <a:rPr lang="en-US" dirty="0"/>
              <a:t>Loops</a:t>
            </a:r>
          </a:p>
          <a:p>
            <a:pPr>
              <a:lnSpc>
                <a:spcPct val="200000"/>
              </a:lnSpc>
            </a:pPr>
            <a:r>
              <a:rPr lang="en-US" dirty="0"/>
              <a:t>Command-Line</a:t>
            </a:r>
          </a:p>
          <a:p>
            <a:pPr>
              <a:lnSpc>
                <a:spcPct val="200000"/>
              </a:lnSpc>
            </a:pPr>
            <a:r>
              <a:rPr lang="en-US" dirty="0"/>
              <a:t>Command-Line </a:t>
            </a:r>
            <a:r>
              <a:rPr lang="en-US" dirty="0" err="1"/>
              <a:t>Args</a:t>
            </a:r>
            <a:endParaRPr dirty="0"/>
          </a:p>
          <a:p>
            <a:pPr>
              <a:lnSpc>
                <a:spcPct val="200000"/>
              </a:lnSpc>
            </a:pPr>
            <a:r>
              <a:rPr lang="en" dirty="0"/>
              <a:t>Chess Example</a:t>
            </a:r>
            <a:endParaRPr dirty="0"/>
          </a:p>
        </p:txBody>
      </p:sp>
      <p:pic>
        <p:nvPicPr>
          <p:cNvPr id="106" name="Google Shape;10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4667" y="2098600"/>
            <a:ext cx="4730400" cy="2660800"/>
          </a:xfrm>
          <a:prstGeom prst="roundRect">
            <a:avLst>
              <a:gd name="adj" fmla="val 2455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7" name="Google Shape;10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4667" y="3000400"/>
            <a:ext cx="4284899" cy="241026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Loops</a:t>
            </a:r>
            <a:endParaRPr/>
          </a:p>
        </p:txBody>
      </p:sp>
      <p:pic>
        <p:nvPicPr>
          <p:cNvPr id="215" name="Google Shape;21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949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16" name="Google Shape;21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767" y="1594933"/>
            <a:ext cx="4840800" cy="3838800"/>
          </a:xfrm>
          <a:prstGeom prst="roundRect">
            <a:avLst>
              <a:gd name="adj" fmla="val 192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17" name="Google Shape;217;p40"/>
          <p:cNvSpPr/>
          <p:nvPr/>
        </p:nvSpPr>
        <p:spPr>
          <a:xfrm>
            <a:off x="1587433" y="3229800"/>
            <a:ext cx="2570000" cy="6848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218" name="Google Shape;218;p40"/>
          <p:cNvSpPr/>
          <p:nvPr/>
        </p:nvSpPr>
        <p:spPr>
          <a:xfrm>
            <a:off x="1907200" y="4438633"/>
            <a:ext cx="2570000" cy="6848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219" name="Google Shape;219;p40"/>
          <p:cNvSpPr/>
          <p:nvPr/>
        </p:nvSpPr>
        <p:spPr>
          <a:xfrm>
            <a:off x="8065867" y="3229800"/>
            <a:ext cx="2570000" cy="6848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220" name="Google Shape;220;p40"/>
          <p:cNvSpPr/>
          <p:nvPr/>
        </p:nvSpPr>
        <p:spPr>
          <a:xfrm>
            <a:off x="8365333" y="4140533"/>
            <a:ext cx="2570000" cy="6848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Each Loops</a:t>
            </a:r>
            <a:endParaRPr/>
          </a:p>
        </p:txBody>
      </p:sp>
      <p:pic>
        <p:nvPicPr>
          <p:cNvPr id="226" name="Google Shape;22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200" y="1356967"/>
            <a:ext cx="4442000" cy="3344400"/>
          </a:xfrm>
          <a:prstGeom prst="roundRect">
            <a:avLst>
              <a:gd name="adj" fmla="val 179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7" name="Google Shape;227;p4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 more refined, modern, and simple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Each Loops</a:t>
            </a:r>
            <a:endParaRPr/>
          </a:p>
        </p:txBody>
      </p:sp>
      <p:pic>
        <p:nvPicPr>
          <p:cNvPr id="233" name="Google Shape;23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200" y="1356967"/>
            <a:ext cx="4442000" cy="3344400"/>
          </a:xfrm>
          <a:prstGeom prst="roundRect">
            <a:avLst>
              <a:gd name="adj" fmla="val 179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34" name="Google Shape;234;p4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 more refined, modern, and simple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Good for a more simple coverage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Each Loops</a:t>
            </a:r>
            <a:endParaRPr/>
          </a:p>
        </p:txBody>
      </p:sp>
      <p:pic>
        <p:nvPicPr>
          <p:cNvPr id="240" name="Google Shape;24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200" y="1356967"/>
            <a:ext cx="4442000" cy="3344400"/>
          </a:xfrm>
          <a:prstGeom prst="roundRect">
            <a:avLst>
              <a:gd name="adj" fmla="val 179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1" name="Google Shape;241;p4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 more refined, modern, and simple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Good for a more simple coverage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Can handle scaling well and can be easily made generic in order to handle all sorts of types.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For Each Loops</a:t>
            </a:r>
            <a:endParaRPr/>
          </a:p>
        </p:txBody>
      </p:sp>
      <p:pic>
        <p:nvPicPr>
          <p:cNvPr id="247" name="Google Shape;24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200" y="1356967"/>
            <a:ext cx="4442000" cy="3344400"/>
          </a:xfrm>
          <a:prstGeom prst="roundRect">
            <a:avLst>
              <a:gd name="adj" fmla="val 179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8" name="Google Shape;248;p4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Can be read “for each { int i } in { arr }”.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0B9F0-9E8F-9A79-206F-F399DCA56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erriweather" pitchFamily="2" charset="77"/>
              </a:rPr>
              <a:t>Command-Line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B434B-DC57-1C2F-511D-78405B850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development the command line is essential. </a:t>
            </a:r>
          </a:p>
          <a:p>
            <a:r>
              <a:rPr lang="en-US" dirty="0"/>
              <a:t>There are often GUI workarounds for any given tool, but by consistently opting for these workarounds you expose yourself to a number of risks.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You may never commit yourself to learning the Command-Line and may miss out on cutting edge tools right after their conception.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You sacrifice speed and efficiency in a field where that is highly valued.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You may miss project structure faux-pas that would be obvious to a command line user.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Your coworkers may make fun of you.</a:t>
            </a:r>
          </a:p>
        </p:txBody>
      </p:sp>
    </p:spTree>
    <p:extLst>
      <p:ext uri="{BB962C8B-B14F-4D97-AF65-F5344CB8AC3E}">
        <p14:creationId xmlns:p14="http://schemas.microsoft.com/office/powerpoint/2010/main" val="280727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C178F-8E65-AF9D-938B-F268F205B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erriweather" pitchFamily="2" charset="77"/>
              </a:rPr>
              <a:t>Command-Line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E7DED-EB5E-D349-3922-87D887B0D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So, as a result in this class you will be expected to learn and use some very basic command-line tools.</a:t>
            </a:r>
          </a:p>
          <a:p>
            <a:r>
              <a:rPr lang="en-US" dirty="0"/>
              <a:t>Not enough command-line tools, but some.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7005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1C26-666E-E3C7-9358-788933EB0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erriweather" pitchFamily="2" charset="77"/>
              </a:rPr>
              <a:t>Command-Line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13CCD-B9D3-3088-3F96-640B687BF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6839" y="1950335"/>
            <a:ext cx="10178322" cy="41896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Starting with navigation:</a:t>
            </a:r>
          </a:p>
          <a:p>
            <a:pPr lvl="1"/>
            <a:r>
              <a:rPr lang="en-US" dirty="0"/>
              <a:t>In most Operating Systems and most terminals, you navigate using the command:</a:t>
            </a:r>
          </a:p>
          <a:p>
            <a:pPr lvl="2"/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$ cd &lt;some directory&gt;</a:t>
            </a:r>
          </a:p>
          <a:p>
            <a:pPr lvl="1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The directory name can be a simple file name or potentially a path across your hard-drive.</a:t>
            </a:r>
          </a:p>
          <a:p>
            <a:pPr lvl="2"/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$ cd Luther</a:t>
            </a:r>
          </a:p>
          <a:p>
            <a:pPr lvl="2"/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$ cd /Users/</a:t>
            </a:r>
            <a:r>
              <a:rPr lang="en-US" sz="3200" dirty="0" err="1">
                <a:solidFill>
                  <a:schemeClr val="accent3">
                    <a:lumMod val="50000"/>
                  </a:schemeClr>
                </a:solidFill>
              </a:rPr>
              <a:t>sam.luther</a:t>
            </a:r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/Code/322/public/Luther</a:t>
            </a:r>
          </a:p>
          <a:p>
            <a:pPr lvl="2"/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$ cd ../Luther</a:t>
            </a:r>
          </a:p>
          <a:p>
            <a:pPr lvl="2"/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$ cd ./Luther</a:t>
            </a:r>
          </a:p>
        </p:txBody>
      </p:sp>
    </p:spTree>
    <p:extLst>
      <p:ext uri="{BB962C8B-B14F-4D97-AF65-F5344CB8AC3E}">
        <p14:creationId xmlns:p14="http://schemas.microsoft.com/office/powerpoint/2010/main" val="30827313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86E53-9B00-6E3F-CF05-BACFEA21C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erriweather" pitchFamily="2" charset="77"/>
              </a:rPr>
              <a:t>Command-Line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876F4-8D3E-C145-A72B-9F54CC946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10178322" cy="4415741"/>
          </a:xfrm>
        </p:spPr>
        <p:txBody>
          <a:bodyPr>
            <a:normAutofit/>
          </a:bodyPr>
          <a:lstStyle/>
          <a:p>
            <a:r>
              <a:rPr lang="en-US" dirty="0"/>
              <a:t>As with real life you necessarily must know your location in order to prescribe a route.</a:t>
            </a:r>
          </a:p>
          <a:p>
            <a:r>
              <a:rPr lang="en-US" dirty="0"/>
              <a:t>Next, we have the commands needed to find yourself:</a:t>
            </a:r>
          </a:p>
          <a:p>
            <a:pPr lvl="1"/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 $ </a:t>
            </a:r>
            <a:r>
              <a:rPr lang="en-US" sz="3200" dirty="0" err="1">
                <a:solidFill>
                  <a:schemeClr val="accent3">
                    <a:lumMod val="50000"/>
                  </a:schemeClr>
                </a:solidFill>
              </a:rPr>
              <a:t>pwd</a:t>
            </a:r>
            <a:endParaRPr lang="en-US" sz="3200" dirty="0">
              <a:solidFill>
                <a:schemeClr val="accent3">
                  <a:lumMod val="50000"/>
                </a:schemeClr>
              </a:solidFill>
            </a:endParaRPr>
          </a:p>
          <a:p>
            <a:pPr lvl="2"/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This command will simply print out your current location within you file </a:t>
            </a:r>
            <a:r>
              <a:rPr lang="en-US" sz="1800" dirty="0" err="1">
                <a:solidFill>
                  <a:schemeClr val="bg2">
                    <a:lumMod val="25000"/>
                  </a:schemeClr>
                </a:solidFill>
              </a:rPr>
              <a:t>sytem</a:t>
            </a: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  <a:p>
            <a:pPr lvl="2"/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“</a:t>
            </a:r>
            <a:r>
              <a:rPr lang="en-US" sz="1800" dirty="0" err="1">
                <a:solidFill>
                  <a:schemeClr val="bg2">
                    <a:lumMod val="25000"/>
                  </a:schemeClr>
                </a:solidFill>
              </a:rPr>
              <a:t>pwd</a:t>
            </a: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” stands for print working directory</a:t>
            </a:r>
          </a:p>
          <a:p>
            <a:pPr lvl="1"/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$ ls &lt;some directory&gt;</a:t>
            </a:r>
          </a:p>
          <a:p>
            <a:pPr lvl="2"/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This command tells you what files and folders are present at that location.</a:t>
            </a:r>
          </a:p>
          <a:p>
            <a:pPr lvl="2"/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Like opening a finder or file explorer window at that location.</a:t>
            </a:r>
          </a:p>
          <a:p>
            <a:pPr lvl="2"/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When no directory is provided after the “ls” it will simply list files wherever you are.</a:t>
            </a:r>
          </a:p>
        </p:txBody>
      </p:sp>
    </p:spTree>
    <p:extLst>
      <p:ext uri="{BB962C8B-B14F-4D97-AF65-F5344CB8AC3E}">
        <p14:creationId xmlns:p14="http://schemas.microsoft.com/office/powerpoint/2010/main" val="3423689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85382-C369-DE1E-7781-0E2590393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erriweather" pitchFamily="2" charset="77"/>
              </a:rPr>
              <a:t>Command-Line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92CE7-43CA-5395-2971-5A3FADA22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commands can also have flags.</a:t>
            </a:r>
          </a:p>
          <a:p>
            <a:pPr lvl="1"/>
            <a:r>
              <a:rPr lang="en-US" dirty="0"/>
              <a:t>For example, if you add the “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–a</a:t>
            </a:r>
            <a:r>
              <a:rPr lang="en-US" dirty="0"/>
              <a:t>” flag to a “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ls</a:t>
            </a:r>
            <a:r>
              <a:rPr lang="en-US" dirty="0"/>
              <a:t>” command it will list all files AND all hidden files at that location.</a:t>
            </a:r>
          </a:p>
          <a:p>
            <a:pPr lvl="1"/>
            <a:r>
              <a:rPr lang="en-US" dirty="0"/>
              <a:t>And in some projects being able to see hidden files is quite often essential.</a:t>
            </a:r>
          </a:p>
          <a:p>
            <a:pPr lvl="1"/>
            <a:r>
              <a:rPr lang="en-US" dirty="0"/>
              <a:t>Hidden files/folders in your system will most often have a leading dot “.” on their name, for example:</a:t>
            </a:r>
          </a:p>
          <a:p>
            <a:pPr lvl="2"/>
            <a:r>
              <a:rPr lang="en-US" dirty="0"/>
              <a:t>.git</a:t>
            </a:r>
          </a:p>
          <a:p>
            <a:pPr lvl="2"/>
            <a:r>
              <a:rPr lang="en-US" dirty="0"/>
              <a:t>.firebase</a:t>
            </a:r>
          </a:p>
          <a:p>
            <a:pPr lvl="2"/>
            <a:r>
              <a:rPr lang="en-US" dirty="0"/>
              <a:t>.</a:t>
            </a:r>
            <a:r>
              <a:rPr lang="en-US" dirty="0" err="1"/>
              <a:t>gitignore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803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Arrays</a:t>
            </a:r>
            <a:endParaRPr/>
          </a:p>
        </p:txBody>
      </p:sp>
      <p:sp>
        <p:nvSpPr>
          <p:cNvPr id="235" name="Google Shape;235;p3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7332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Can be made in two ways.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36" name="Google Shape;23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0400" y="881600"/>
            <a:ext cx="4536000" cy="5094800"/>
          </a:xfrm>
          <a:prstGeom prst="roundRect">
            <a:avLst>
              <a:gd name="adj" fmla="val 1733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7C0B1-55A8-B3BF-5B3C-38B75D8B3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erriweather" pitchFamily="2" charset="77"/>
              </a:rPr>
              <a:t>Command-Line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7BDFE-7350-C222-10BA-E90F9FF7A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final thing we’ll cover today is a basic way of interacting with files.</a:t>
            </a:r>
          </a:p>
          <a:p>
            <a:r>
              <a:rPr lang="en-US" dirty="0"/>
              <a:t>More specifically how to delete them over the command line:</a:t>
            </a:r>
          </a:p>
          <a:p>
            <a:pPr lvl="1"/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$ rm &lt;some file&gt;</a:t>
            </a:r>
          </a:p>
          <a:p>
            <a:pPr lvl="1"/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$ rm –rf &lt;some directory&gt;</a:t>
            </a:r>
          </a:p>
        </p:txBody>
      </p:sp>
    </p:spTree>
    <p:extLst>
      <p:ext uri="{BB962C8B-B14F-4D97-AF65-F5344CB8AC3E}">
        <p14:creationId xmlns:p14="http://schemas.microsoft.com/office/powerpoint/2010/main" val="16471085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ustom Danger Sign - Enter your own wording">
            <a:extLst>
              <a:ext uri="{FF2B5EF4-FFF2-40B4-BE49-F238E27FC236}">
                <a16:creationId xmlns:a16="http://schemas.microsoft.com/office/drawing/2014/main" id="{C60FCF1D-DD2A-0865-0033-10BAC4683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6801" y="351730"/>
            <a:ext cx="8518398" cy="6154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BFD22D-55E1-0A98-76F9-BC8E2A536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7452" y="3754340"/>
            <a:ext cx="7897096" cy="371122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>
                <a:solidFill>
                  <a:srgbClr val="FF0000"/>
                </a:solidFill>
              </a:rPr>
              <a:t>Do not under any circumstances type “rm –rf” from a high location or using the “/” argument.</a:t>
            </a:r>
          </a:p>
          <a:p>
            <a:pPr marL="0" indent="0" algn="ctr">
              <a:buNone/>
            </a:pPr>
            <a:r>
              <a:rPr lang="en-US" sz="2800" b="1" u="sng" dirty="0">
                <a:solidFill>
                  <a:srgbClr val="FF0000"/>
                </a:solidFill>
              </a:rPr>
              <a:t>$ rm –rf /*    would delete everything!!!</a:t>
            </a:r>
          </a:p>
        </p:txBody>
      </p:sp>
    </p:spTree>
    <p:extLst>
      <p:ext uri="{BB962C8B-B14F-4D97-AF65-F5344CB8AC3E}">
        <p14:creationId xmlns:p14="http://schemas.microsoft.com/office/powerpoint/2010/main" val="23728404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Command Line Args</a:t>
            </a:r>
            <a:endParaRPr/>
          </a:p>
        </p:txBody>
      </p:sp>
      <p:sp>
        <p:nvSpPr>
          <p:cNvPr id="233" name="Google Shape;233;p3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/>
              <a:t>Part of the boilerplate you’ve always had</a:t>
            </a:r>
            <a:endParaRPr/>
          </a:p>
        </p:txBody>
      </p:sp>
      <p:pic>
        <p:nvPicPr>
          <p:cNvPr id="234" name="Google Shape;23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7800" y="2503051"/>
            <a:ext cx="6756400" cy="2298800"/>
          </a:xfrm>
          <a:prstGeom prst="roundRect">
            <a:avLst>
              <a:gd name="adj" fmla="val 516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Command Line Args</a:t>
            </a:r>
            <a:endParaRPr/>
          </a:p>
          <a:p>
            <a:endParaRPr/>
          </a:p>
          <a:p>
            <a:endParaRPr/>
          </a:p>
        </p:txBody>
      </p:sp>
      <p:sp>
        <p:nvSpPr>
          <p:cNvPr id="258" name="Google Shape;258;p43"/>
          <p:cNvSpPr txBox="1">
            <a:spLocks noGrp="1"/>
          </p:cNvSpPr>
          <p:nvPr>
            <p:ph type="body" idx="1"/>
          </p:nvPr>
        </p:nvSpPr>
        <p:spPr>
          <a:xfrm>
            <a:off x="415600" y="14369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Clr>
                <a:schemeClr val="dk1"/>
              </a:buClr>
              <a:buSzPts val="1100"/>
              <a:buNone/>
            </a:pPr>
            <a:r>
              <a:rPr lang="en"/>
              <a:t>Can be used on the command line with the Java command like so:</a:t>
            </a:r>
            <a:endParaRPr/>
          </a:p>
        </p:txBody>
      </p:sp>
      <p:pic>
        <p:nvPicPr>
          <p:cNvPr id="259" name="Google Shape;25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3600" y="2182611"/>
            <a:ext cx="8564800" cy="2492800"/>
          </a:xfrm>
          <a:prstGeom prst="roundRect">
            <a:avLst>
              <a:gd name="adj" fmla="val 7915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60" name="Google Shape;26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967" y="5065667"/>
            <a:ext cx="11254733" cy="806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0">
          <a:extLst>
            <a:ext uri="{FF2B5EF4-FFF2-40B4-BE49-F238E27FC236}">
              <a16:creationId xmlns:a16="http://schemas.microsoft.com/office/drawing/2014/main" id="{2E3D27E6-A0D8-5901-5040-5742C5076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8" name="Rectangle 277">
            <a:extLst>
              <a:ext uri="{FF2B5EF4-FFF2-40B4-BE49-F238E27FC236}">
                <a16:creationId xmlns:a16="http://schemas.microsoft.com/office/drawing/2014/main" id="{435F1ED1-B2A1-0D47-D924-1AADDFB4A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0" name="Freeform: Shape 279">
            <a:extLst>
              <a:ext uri="{FF2B5EF4-FFF2-40B4-BE49-F238E27FC236}">
                <a16:creationId xmlns:a16="http://schemas.microsoft.com/office/drawing/2014/main" id="{47D91192-DCD4-049E-F67D-458908C19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2" name="Freeform: Shape 281">
            <a:extLst>
              <a:ext uri="{FF2B5EF4-FFF2-40B4-BE49-F238E27FC236}">
                <a16:creationId xmlns:a16="http://schemas.microsoft.com/office/drawing/2014/main" id="{A253DC31-0175-D184-CE7D-0C2B3C25E9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1" name="Google Shape;271;p45">
            <a:extLst>
              <a:ext uri="{FF2B5EF4-FFF2-40B4-BE49-F238E27FC236}">
                <a16:creationId xmlns:a16="http://schemas.microsoft.com/office/drawing/2014/main" id="{DB707323-39E1-2616-8543-A85BE2E01E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Command Line Args</a:t>
            </a:r>
          </a:p>
          <a:p>
            <a:pPr>
              <a:spcBef>
                <a:spcPct val="0"/>
              </a:spcBef>
            </a:pP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5B15FDF3-6190-D457-6E06-8916CE93C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274" name="Google Shape;272;p45">
            <a:extLst>
              <a:ext uri="{FF2B5EF4-FFF2-40B4-BE49-F238E27FC236}">
                <a16:creationId xmlns:a16="http://schemas.microsoft.com/office/drawing/2014/main" id="{1635CC3B-47E6-4717-ADA9-F5338D044A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9651289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161429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8" name="Rectangle 277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0" name="Freeform: Shape 279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2" name="Freeform: Shape 281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1" name="Google Shape;271;p45"/>
          <p:cNvSpPr txBox="1"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Command Line Args</a:t>
            </a:r>
          </a:p>
          <a:p>
            <a:pPr>
              <a:spcBef>
                <a:spcPct val="0"/>
              </a:spcBef>
            </a:pP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274" name="Google Shape;272;p45">
            <a:extLst>
              <a:ext uri="{FF2B5EF4-FFF2-40B4-BE49-F238E27FC236}">
                <a16:creationId xmlns:a16="http://schemas.microsoft.com/office/drawing/2014/main" id="{D7BE2263-3E18-850C-BA1E-99B585CBD8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6338838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4" name="Rectangle 283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6" name="Freeform: Shape 285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8" name="Freeform: Shape 287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7" name="Google Shape;277;p46"/>
          <p:cNvSpPr txBox="1"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Command Line Args</a:t>
            </a:r>
          </a:p>
          <a:p>
            <a:pPr>
              <a:spcBef>
                <a:spcPct val="0"/>
              </a:spcBef>
            </a:pP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280" name="Google Shape;278;p46">
            <a:extLst>
              <a:ext uri="{FF2B5EF4-FFF2-40B4-BE49-F238E27FC236}">
                <a16:creationId xmlns:a16="http://schemas.microsoft.com/office/drawing/2014/main" id="{BD9B97C7-7BEA-DA9E-B453-4D4329CC93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1358367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7" name="Rectangle 296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9" name="Freeform: Shape 29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0" name="Freeform: Shape 29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3" name="Google Shape;283;p47"/>
          <p:cNvSpPr txBox="1"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Command Line Args</a:t>
            </a:r>
          </a:p>
          <a:p>
            <a:pPr>
              <a:spcBef>
                <a:spcPct val="0"/>
              </a:spcBef>
            </a:pPr>
            <a:endParaRPr lang="en-US" sz="2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8" name="Rectangle 29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4" name="Google Shape;284;p47"/>
          <p:cNvSpPr txBox="1">
            <a:spLocks noGrp="1"/>
          </p:cNvSpPr>
          <p:nvPr>
            <p:ph type="body" idx="1"/>
          </p:nvPr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indent="-228600">
              <a:buFont typeface="Arial" panose="020B0604020202020204" pitchFamily="34" charset="0"/>
              <a:buChar char="•"/>
            </a:pPr>
            <a:r>
              <a:rPr lang="en-US" sz="1700"/>
              <a:t>So a program with multiple command line arguments may look like this:</a:t>
            </a:r>
          </a:p>
          <a:p>
            <a:pPr marL="0" indent="-22860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1700"/>
          </a:p>
        </p:txBody>
      </p:sp>
      <p:pic>
        <p:nvPicPr>
          <p:cNvPr id="285" name="Google Shape;285;p4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901184" y="1151781"/>
            <a:ext cx="6922008" cy="465502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500" y="4834934"/>
            <a:ext cx="11557000" cy="161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7212" y="337763"/>
            <a:ext cx="5897600" cy="3966000"/>
          </a:xfrm>
          <a:prstGeom prst="roundRect">
            <a:avLst>
              <a:gd name="adj" fmla="val 1471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Shape 289">
          <a:extLst>
            <a:ext uri="{FF2B5EF4-FFF2-40B4-BE49-F238E27FC236}">
              <a16:creationId xmlns:a16="http://schemas.microsoft.com/office/drawing/2014/main" id="{566E2FEA-5146-24B9-A920-2482DE018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48">
            <a:extLst>
              <a:ext uri="{FF2B5EF4-FFF2-40B4-BE49-F238E27FC236}">
                <a16:creationId xmlns:a16="http://schemas.microsoft.com/office/drawing/2014/main" id="{222B2CBE-28DB-7DD0-5370-F71323CDD22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7212" y="337763"/>
            <a:ext cx="5897600" cy="3966000"/>
          </a:xfrm>
          <a:prstGeom prst="roundRect">
            <a:avLst>
              <a:gd name="adj" fmla="val 1471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" name="Google Shape;107;p21">
            <a:extLst>
              <a:ext uri="{FF2B5EF4-FFF2-40B4-BE49-F238E27FC236}">
                <a16:creationId xmlns:a16="http://schemas.microsoft.com/office/drawing/2014/main" id="{2C2114C7-1018-722E-8359-1487351F6E5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441"/>
          <a:stretch/>
        </p:blipFill>
        <p:spPr>
          <a:xfrm>
            <a:off x="506334" y="4829175"/>
            <a:ext cx="11179331" cy="16910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6863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Arrays</a:t>
            </a:r>
            <a:endParaRPr/>
          </a:p>
        </p:txBody>
      </p:sp>
      <p:sp>
        <p:nvSpPr>
          <p:cNvPr id="242" name="Google Shape;242;p3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7332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Can be made in two ways.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Can hold any primitive data type and in many cases non-primitive data types.</a:t>
            </a: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43" name="Google Shape;24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0400" y="881600"/>
            <a:ext cx="4536000" cy="5094800"/>
          </a:xfrm>
          <a:prstGeom prst="roundRect">
            <a:avLst>
              <a:gd name="adj" fmla="val 1733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41404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Chess Example</a:t>
            </a:r>
            <a:endParaRPr/>
          </a:p>
        </p:txBody>
      </p:sp>
      <p:sp>
        <p:nvSpPr>
          <p:cNvPr id="297" name="Google Shape;297;p49"/>
          <p:cNvSpPr txBox="1">
            <a:spLocks noGrp="1"/>
          </p:cNvSpPr>
          <p:nvPr>
            <p:ph type="body" idx="1"/>
          </p:nvPr>
        </p:nvSpPr>
        <p:spPr>
          <a:xfrm>
            <a:off x="415600" y="1631933"/>
            <a:ext cx="7238800" cy="480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dirty="0"/>
              <a:t>Unicode Pieces: 	    </a:t>
            </a:r>
            <a:r>
              <a:rPr lang="en" sz="2667" dirty="0">
                <a:solidFill>
                  <a:srgbClr val="999999"/>
                </a:solidFill>
              </a:rPr>
              <a:t>♖♘♗♔♕♗♘♖</a:t>
            </a:r>
            <a:endParaRPr sz="2667" dirty="0">
              <a:solidFill>
                <a:srgbClr val="999999"/>
              </a:solidFill>
            </a:endParaRPr>
          </a:p>
          <a:p>
            <a:pPr marL="2438339" indent="609585">
              <a:spcBef>
                <a:spcPts val="1600"/>
              </a:spcBef>
              <a:buNone/>
            </a:pPr>
            <a:r>
              <a:rPr lang="en" sz="2667" dirty="0">
                <a:solidFill>
                  <a:srgbClr val="999999"/>
                </a:solidFill>
              </a:rPr>
              <a:t>♙♙♙♙♙♙♙♙</a:t>
            </a:r>
            <a:endParaRPr sz="2667" dirty="0">
              <a:solidFill>
                <a:srgbClr val="999999"/>
              </a:solidFill>
            </a:endParaRPr>
          </a:p>
          <a:p>
            <a:pPr marL="2438339" indent="609585">
              <a:spcBef>
                <a:spcPts val="1600"/>
              </a:spcBef>
              <a:buNone/>
            </a:pPr>
            <a:r>
              <a:rPr lang="en" sz="2667" dirty="0">
                <a:solidFill>
                  <a:schemeClr val="dk1"/>
                </a:solidFill>
              </a:rPr>
              <a:t>♟︎♟︎♟︎♟︎♟♟︎♟︎♟︎</a:t>
            </a:r>
            <a:endParaRPr sz="2667" dirty="0">
              <a:solidFill>
                <a:schemeClr val="dk1"/>
              </a:solidFill>
            </a:endParaRPr>
          </a:p>
          <a:p>
            <a:pPr marL="2438339" indent="609585">
              <a:spcBef>
                <a:spcPts val="1600"/>
              </a:spcBef>
              <a:buNone/>
            </a:pPr>
            <a:r>
              <a:rPr lang="en" sz="2667" dirty="0">
                <a:solidFill>
                  <a:schemeClr val="dk1"/>
                </a:solidFill>
              </a:rPr>
              <a:t>♜♞♝♛♚♝♞♜</a:t>
            </a:r>
            <a:endParaRPr sz="2667" dirty="0">
              <a:solidFill>
                <a:schemeClr val="dk1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You may need to run: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				</a:t>
            </a:r>
            <a:r>
              <a:rPr lang="en" sz="2333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chcp</a:t>
            </a:r>
            <a:r>
              <a:rPr lang="en" sz="2333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65001</a:t>
            </a:r>
            <a:endParaRPr sz="2333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In your terminal if these characters don’t show up.</a:t>
            </a:r>
            <a:endParaRPr dirty="0"/>
          </a:p>
        </p:txBody>
      </p:sp>
      <p:pic>
        <p:nvPicPr>
          <p:cNvPr id="298" name="Google Shape;29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878" y="4654167"/>
            <a:ext cx="2176164" cy="1437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878" y="4059600"/>
            <a:ext cx="2176164" cy="1437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878" y="3359400"/>
            <a:ext cx="2176164" cy="1437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878" y="2831400"/>
            <a:ext cx="2176164" cy="1437667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9"/>
          <p:cNvSpPr/>
          <p:nvPr/>
        </p:nvSpPr>
        <p:spPr>
          <a:xfrm>
            <a:off x="8528800" y="2953033"/>
            <a:ext cx="563600" cy="3322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303" name="Google Shape;303;p49"/>
          <p:cNvSpPr txBox="1"/>
          <p:nvPr/>
        </p:nvSpPr>
        <p:spPr>
          <a:xfrm>
            <a:off x="8281187" y="3990793"/>
            <a:ext cx="10588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lnSpc>
                <a:spcPct val="75000"/>
              </a:lnSpc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algn="ctr">
              <a:lnSpc>
                <a:spcPct val="75000"/>
              </a:lnSpc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I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algn="ctr">
              <a:lnSpc>
                <a:spcPct val="75000"/>
              </a:lnSpc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algn="ctr">
              <a:lnSpc>
                <a:spcPct val="75000"/>
              </a:lnSpc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E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4" name="Google Shape;304;p49"/>
          <p:cNvSpPr/>
          <p:nvPr/>
        </p:nvSpPr>
        <p:spPr>
          <a:xfrm rot="-597273">
            <a:off x="8813545" y="334680"/>
            <a:ext cx="1814111" cy="37892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305" name="Google Shape;305;p49"/>
          <p:cNvSpPr/>
          <p:nvPr/>
        </p:nvSpPr>
        <p:spPr>
          <a:xfrm rot="4439993">
            <a:off x="8174928" y="1377867"/>
            <a:ext cx="1610800" cy="38213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306" name="Google Shape;306;p49"/>
          <p:cNvSpPr txBox="1"/>
          <p:nvPr/>
        </p:nvSpPr>
        <p:spPr>
          <a:xfrm rot="4363207">
            <a:off x="8438936" y="1439062"/>
            <a:ext cx="1198493" cy="431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333" b="1">
                <a:latin typeface="Courier New"/>
                <a:ea typeface="Courier New"/>
                <a:cs typeface="Courier New"/>
                <a:sym typeface="Courier New"/>
              </a:rPr>
              <a:t>y-axis</a:t>
            </a:r>
            <a:endParaRPr sz="1333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7" name="Google Shape;307;p49"/>
          <p:cNvSpPr txBox="1"/>
          <p:nvPr/>
        </p:nvSpPr>
        <p:spPr>
          <a:xfrm rot="-604132">
            <a:off x="9184956" y="290886"/>
            <a:ext cx="1068456" cy="428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333" b="1">
                <a:latin typeface="Courier New"/>
                <a:ea typeface="Courier New"/>
                <a:cs typeface="Courier New"/>
                <a:sym typeface="Courier New"/>
              </a:rPr>
              <a:t>x-axis</a:t>
            </a:r>
            <a:endParaRPr sz="1333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08" name="Google Shape;30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4995" y="554500"/>
            <a:ext cx="2176164" cy="1437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5B3FC-3FCE-5869-B4F9-4DE14E03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Closing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15632-F4A1-DD2D-9CD0-029153B71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EA9999"/>
                </a:solidFill>
              </a:rPr>
              <a:t>Please Read: 1.2 and 1.3  Built-in Types of Data and Conditionals and Loops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-US" b="1" dirty="0">
              <a:solidFill>
                <a:srgbClr val="EA9999"/>
              </a:solidFill>
            </a:endParaRPr>
          </a:p>
          <a:p>
            <a:pPr marL="0" indent="0">
              <a:spcBef>
                <a:spcPts val="1200"/>
              </a:spcBef>
              <a:buClr>
                <a:schemeClr val="dk1"/>
              </a:buClr>
              <a:buSzPts val="1100"/>
              <a:buNone/>
            </a:pPr>
            <a:r>
              <a:rPr lang="en-US" dirty="0"/>
              <a:t>Office Hours </a:t>
            </a:r>
            <a:r>
              <a:rPr lang="en-US" dirty="0">
                <a:effectLst/>
              </a:rPr>
              <a:t>In SS-409</a:t>
            </a:r>
            <a:r>
              <a:rPr lang="en-US" dirty="0"/>
              <a:t>: </a:t>
            </a: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lang="en-US" sz="2800" dirty="0">
                <a:solidFill>
                  <a:srgbClr val="000000"/>
                </a:solidFill>
                <a:effectLst/>
                <a:latin typeface="Gill Sans Nova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2800" dirty="0">
                <a:solidFill>
                  <a:schemeClr val="tx2"/>
                </a:solidFill>
                <a:effectLst/>
                <a:latin typeface="Gill Sans Nova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 &amp; Th 4:20pm – 5pm</a:t>
            </a:r>
          </a:p>
          <a:p>
            <a:pPr marL="114300" indent="0">
              <a:buNone/>
            </a:pPr>
            <a:r>
              <a:rPr lang="en-US" sz="2800" dirty="0">
                <a:solidFill>
                  <a:schemeClr val="tx2"/>
                </a:solidFill>
                <a:effectLst/>
                <a:latin typeface="Gill Sans Nova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Mon &amp; Wed 1pm–4pm</a:t>
            </a:r>
          </a:p>
          <a:p>
            <a:pPr marL="114300" indent="0">
              <a:buNone/>
            </a:pPr>
            <a:r>
              <a:rPr lang="en-US" dirty="0"/>
              <a:t>TA Office Hours in the Fishbowl:</a:t>
            </a: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lang="en-US" dirty="0"/>
              <a:t>		</a:t>
            </a:r>
            <a:r>
              <a:rPr lang="en-US" sz="2800" dirty="0">
                <a:solidFill>
                  <a:schemeClr val="tx2"/>
                </a:solidFill>
                <a:effectLst/>
                <a:latin typeface="Gill Sans Nova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Mon &amp; Wed 2pm–3pm</a:t>
            </a:r>
            <a:endParaRPr lang="en-US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/>
              <a:t>Have a great first week and I’ll see you on Friday!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71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Arrays</a:t>
            </a:r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7332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Can be made in two ways.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Can hold any primitive data type and in many cases non-primitive data types.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Uses zero-indexing.</a:t>
            </a:r>
            <a:endParaRPr/>
          </a:p>
        </p:txBody>
      </p:sp>
      <p:pic>
        <p:nvPicPr>
          <p:cNvPr id="250" name="Google Shape;25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0400" y="881600"/>
            <a:ext cx="4536000" cy="5094800"/>
          </a:xfrm>
          <a:prstGeom prst="roundRect">
            <a:avLst>
              <a:gd name="adj" fmla="val 1733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F881C-2975-8D72-1C12-F7A1589A1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</a:pPr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Most Basic Conditional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07AB6-C4E6-54E1-76EE-2792A9CEB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The most basic conditionals in Java are the “if”, “else”, and “else if” statements.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Each of them act on some expression surrounded by parentheses which resolves to some Boolean value.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20C766-8311-A3C7-13D3-30E0AD601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859" y="640080"/>
            <a:ext cx="6740593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911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While Loops</a:t>
            </a:r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Simplest Form of Loop.</a:t>
            </a: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4" name="Google Shape;11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200" y="15366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While Loops</a:t>
            </a:r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Simplest Form of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Primarily useful when looping on a trigger instead of a count.</a:t>
            </a: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1" name="Google Shape;1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200" y="15366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While Loops</a:t>
            </a:r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51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Simplest Form of Loop.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Primarily useful when looping on a trigger instead of a count.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Should be controlled but will not throw an error when it goes infinite.</a:t>
            </a:r>
            <a:endParaRPr/>
          </a:p>
        </p:txBody>
      </p:sp>
      <p:pic>
        <p:nvPicPr>
          <p:cNvPr id="128" name="Google Shape;1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200" y="1536633"/>
            <a:ext cx="4850400" cy="4359600"/>
          </a:xfrm>
          <a:prstGeom prst="roundRect">
            <a:avLst>
              <a:gd name="adj" fmla="val 1228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</TotalTime>
  <Words>1049</Words>
  <Application>Microsoft Macintosh PowerPoint</Application>
  <PresentationFormat>Widescreen</PresentationFormat>
  <Paragraphs>154</Paragraphs>
  <Slides>41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Aptos</vt:lpstr>
      <vt:lpstr>Aptos Display</vt:lpstr>
      <vt:lpstr>Arial</vt:lpstr>
      <vt:lpstr>Calibri</vt:lpstr>
      <vt:lpstr>Courier New</vt:lpstr>
      <vt:lpstr>Gill Sans Nova Light</vt:lpstr>
      <vt:lpstr>Merriweather</vt:lpstr>
      <vt:lpstr>Office Theme</vt:lpstr>
      <vt:lpstr>Arrays, Loops, &amp; Command Line Args</vt:lpstr>
      <vt:lpstr>What We’ll Talk About Today</vt:lpstr>
      <vt:lpstr>Arrays</vt:lpstr>
      <vt:lpstr>Arrays</vt:lpstr>
      <vt:lpstr>Arrays</vt:lpstr>
      <vt:lpstr>Most Basic Conditional</vt:lpstr>
      <vt:lpstr>While Loops</vt:lpstr>
      <vt:lpstr>While Loops</vt:lpstr>
      <vt:lpstr>While Loops</vt:lpstr>
      <vt:lpstr>For Loops</vt:lpstr>
      <vt:lpstr>For Loops</vt:lpstr>
      <vt:lpstr>For Loops</vt:lpstr>
      <vt:lpstr>For Loops</vt:lpstr>
      <vt:lpstr>For Loops</vt:lpstr>
      <vt:lpstr>For Loops</vt:lpstr>
      <vt:lpstr>For Loops</vt:lpstr>
      <vt:lpstr>For Loops</vt:lpstr>
      <vt:lpstr>For Loops</vt:lpstr>
      <vt:lpstr>For Loops</vt:lpstr>
      <vt:lpstr>For Loops</vt:lpstr>
      <vt:lpstr>For Each Loops</vt:lpstr>
      <vt:lpstr>For Each Loops</vt:lpstr>
      <vt:lpstr>For Each Loops</vt:lpstr>
      <vt:lpstr>For Each Loops</vt:lpstr>
      <vt:lpstr>Command-Line</vt:lpstr>
      <vt:lpstr>Command-Line</vt:lpstr>
      <vt:lpstr>Command-Line</vt:lpstr>
      <vt:lpstr>Command-Line</vt:lpstr>
      <vt:lpstr>Command-Line</vt:lpstr>
      <vt:lpstr>Command-Line</vt:lpstr>
      <vt:lpstr>PowerPoint Presentation</vt:lpstr>
      <vt:lpstr>Command Line Args</vt:lpstr>
      <vt:lpstr>Command Line Args  </vt:lpstr>
      <vt:lpstr>Command Line Args </vt:lpstr>
      <vt:lpstr>Command Line Args </vt:lpstr>
      <vt:lpstr>Command Line Args </vt:lpstr>
      <vt:lpstr>Command Line Args </vt:lpstr>
      <vt:lpstr>PowerPoint Presentation</vt:lpstr>
      <vt:lpstr>PowerPoint Presentation</vt:lpstr>
      <vt:lpstr>Chess Example</vt:lpstr>
      <vt:lpstr>Closing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Arrays, Loops, &amp; Command Line Args</dc:title>
  <dc:creator>Luther, Sam</dc:creator>
  <cp:lastModifiedBy>Luther, Sam</cp:lastModifiedBy>
  <cp:revision>4</cp:revision>
  <dcterms:created xsi:type="dcterms:W3CDTF">2024-01-24T04:34:37Z</dcterms:created>
  <dcterms:modified xsi:type="dcterms:W3CDTF">2024-09-04T16:06:39Z</dcterms:modified>
</cp:coreProperties>
</file>

<file path=docProps/thumbnail.jpeg>
</file>